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1826" autoAdjust="0"/>
  </p:normalViewPr>
  <p:slideViewPr>
    <p:cSldViewPr snapToGrid="0">
      <p:cViewPr varScale="1">
        <p:scale>
          <a:sx n="70" d="100"/>
          <a:sy n="70" d="100"/>
        </p:scale>
        <p:origin x="4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209CD3-5384-41B1-915E-246179A8ED91}" type="datetimeFigureOut">
              <a:rPr lang="en-US" smtClean="0"/>
              <a:t>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7F531B-5E5B-4075-8A7F-6FB964C80359}" type="slidenum">
              <a:rPr lang="en-US" smtClean="0"/>
              <a:t>‹#›</a:t>
            </a:fld>
            <a:endParaRPr lang="en-US"/>
          </a:p>
        </p:txBody>
      </p:sp>
    </p:spTree>
    <p:extLst>
      <p:ext uri="{BB962C8B-B14F-4D97-AF65-F5344CB8AC3E}">
        <p14:creationId xmlns:p14="http://schemas.microsoft.com/office/powerpoint/2010/main" val="298558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years the black man has been oppressed, mistreated, and killed mercilessly in their numbers. The slavery of the black man, which lasted for centuries, is just one way the system continues to harass marginalized groups. The killing of these individuals has had a long history, even in recent times. The murder of innocent marginalized individuals has been witnessed in the past decades, and in most instances, the killers end up free. In recent times the murder of George Floyd has brought about massive rage from the global community at large. Police murdered George Floyd in broad daylight despite being unarmed. Other victims include Brianna Taylor, murdered at her house during an ongoing operation. These deaths are just but a few of the atrocities carried out on the black man, but it has brought about a global reaction. Massive protests have been witnessed all over the globe, people coming together and standing up against oppression. This is a significant step towards change, and the demonstrations have indeed made an impact.</a:t>
            </a:r>
          </a:p>
        </p:txBody>
      </p:sp>
      <p:sp>
        <p:nvSpPr>
          <p:cNvPr id="4" name="Slide Number Placeholder 3"/>
          <p:cNvSpPr>
            <a:spLocks noGrp="1"/>
          </p:cNvSpPr>
          <p:nvPr>
            <p:ph type="sldNum" sz="quarter" idx="5"/>
          </p:nvPr>
        </p:nvSpPr>
        <p:spPr/>
        <p:txBody>
          <a:bodyPr/>
          <a:lstStyle/>
          <a:p>
            <a:fld id="{BB7F531B-5E5B-4075-8A7F-6FB964C80359}" type="slidenum">
              <a:rPr lang="en-US" smtClean="0"/>
              <a:t>2</a:t>
            </a:fld>
            <a:endParaRPr lang="en-US"/>
          </a:p>
        </p:txBody>
      </p:sp>
    </p:spTree>
    <p:extLst>
      <p:ext uri="{BB962C8B-B14F-4D97-AF65-F5344CB8AC3E}">
        <p14:creationId xmlns:p14="http://schemas.microsoft.com/office/powerpoint/2010/main" val="395390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article, we shall see the effect of media coverage in America, Canada, and the eastern countries on “Black Lives Matter” how the media impacts the perception of situations and their comparison to see the differences and the similarities. In a modern world that has integrated technology into our day to day lives, this has left media houses with authority to create perceptions on issues to the public. The news aired daily provides information on various occurrences of the day; people rely on them for information. A hazardous role when left in the wrong hands, we see how the media can alter perceptions of situations to their benefit or that of their superiors. Firstly, we look at the news media coverage on the "black lives matter" in America. The New York Times article gives its perception of the issue in their language. Larry Buchanan wrote the item along with his counterparts in July 2020. It starts by providing a glimpse of the ongoing protests identifying the places and number of protestors, then it goes ahead and dwells in research on the issue.</a:t>
            </a:r>
          </a:p>
        </p:txBody>
      </p:sp>
      <p:sp>
        <p:nvSpPr>
          <p:cNvPr id="4" name="Slide Number Placeholder 3"/>
          <p:cNvSpPr>
            <a:spLocks noGrp="1"/>
          </p:cNvSpPr>
          <p:nvPr>
            <p:ph type="sldNum" sz="quarter" idx="5"/>
          </p:nvPr>
        </p:nvSpPr>
        <p:spPr/>
        <p:txBody>
          <a:bodyPr/>
          <a:lstStyle/>
          <a:p>
            <a:fld id="{BB7F531B-5E5B-4075-8A7F-6FB964C80359}" type="slidenum">
              <a:rPr lang="en-US" smtClean="0"/>
              <a:t>3</a:t>
            </a:fld>
            <a:endParaRPr lang="en-US"/>
          </a:p>
        </p:txBody>
      </p:sp>
    </p:spTree>
    <p:extLst>
      <p:ext uri="{BB962C8B-B14F-4D97-AF65-F5344CB8AC3E}">
        <p14:creationId xmlns:p14="http://schemas.microsoft.com/office/powerpoint/2010/main" val="2659143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Canadian news coverage on the "Black lives matter" was written by Phil </a:t>
            </a:r>
            <a:r>
              <a:rPr lang="en-US" dirty="0" err="1"/>
              <a:t>Tsekouras</a:t>
            </a:r>
            <a:r>
              <a:rPr lang="en-US" dirty="0"/>
              <a:t> on June 13th, representing CTV news based in Toronto. We want to look at how they portray their perspective on the issue.</a:t>
            </a:r>
          </a:p>
          <a:p>
            <a:r>
              <a:rPr lang="en-US" dirty="0"/>
              <a:t>The CTV news based in Toronto highlights some of the reasons for the protests for ‘Black Lives Matter’ in the United States and across the world. They added that it was as a result of the deaths of </a:t>
            </a:r>
            <a:r>
              <a:rPr lang="en-US" dirty="0" err="1"/>
              <a:t>Ahmaud</a:t>
            </a:r>
            <a:r>
              <a:rPr lang="en-US" dirty="0"/>
              <a:t> </a:t>
            </a:r>
            <a:r>
              <a:rPr lang="en-US" dirty="0" err="1"/>
              <a:t>Arbery</a:t>
            </a:r>
            <a:r>
              <a:rPr lang="en-US" dirty="0"/>
              <a:t>, Breonna Taylor and the late George Floyd. They also tried to describe a number of protesters who were in support of the ‘Black Lives Matter’ across the greater Toronto area. They also gave a reason that propelled the protests by describing Floyd’s words “I can’t breathe” and exact location where the incidence happened and the date. They researched on the place where the first demonstration started and by how many participants where it started at Christie Pits Park with hundreds of participants making their way to Queen’s Park.</a:t>
            </a:r>
          </a:p>
          <a:p>
            <a:endParaRPr lang="en-US" dirty="0"/>
          </a:p>
        </p:txBody>
      </p:sp>
      <p:sp>
        <p:nvSpPr>
          <p:cNvPr id="4" name="Slide Number Placeholder 3"/>
          <p:cNvSpPr>
            <a:spLocks noGrp="1"/>
          </p:cNvSpPr>
          <p:nvPr>
            <p:ph type="sldNum" sz="quarter" idx="5"/>
          </p:nvPr>
        </p:nvSpPr>
        <p:spPr/>
        <p:txBody>
          <a:bodyPr/>
          <a:lstStyle/>
          <a:p>
            <a:fld id="{BB7F531B-5E5B-4075-8A7F-6FB964C80359}" type="slidenum">
              <a:rPr lang="en-US" smtClean="0"/>
              <a:t>4</a:t>
            </a:fld>
            <a:endParaRPr lang="en-US"/>
          </a:p>
        </p:txBody>
      </p:sp>
    </p:spTree>
    <p:extLst>
      <p:ext uri="{BB962C8B-B14F-4D97-AF65-F5344CB8AC3E}">
        <p14:creationId xmlns:p14="http://schemas.microsoft.com/office/powerpoint/2010/main" val="1441391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we look at the Puerto Rican coverage on the subject; Giovanna Guerrero wrote the article in June 2020. The Puerto Rican news coverage, however, gives a personal perspective into the issue. The author portrays the tone that seems to back up the protesters; this author shows bias as he has picked the protesters' side. Therefore, there is a vast difference between these media houses and how they create perceptions about various issues in our day-to-day lives. The similarity between the American and Canadian news coverage is that they seem to hold back on the proper scope of the protests, the purpose, and the reaction they are getting.</a:t>
            </a:r>
          </a:p>
        </p:txBody>
      </p:sp>
      <p:sp>
        <p:nvSpPr>
          <p:cNvPr id="4" name="Slide Number Placeholder 3"/>
          <p:cNvSpPr>
            <a:spLocks noGrp="1"/>
          </p:cNvSpPr>
          <p:nvPr>
            <p:ph type="sldNum" sz="quarter" idx="5"/>
          </p:nvPr>
        </p:nvSpPr>
        <p:spPr/>
        <p:txBody>
          <a:bodyPr/>
          <a:lstStyle/>
          <a:p>
            <a:fld id="{BB7F531B-5E5B-4075-8A7F-6FB964C80359}" type="slidenum">
              <a:rPr lang="en-US" smtClean="0"/>
              <a:t>5</a:t>
            </a:fld>
            <a:endParaRPr lang="en-US"/>
          </a:p>
        </p:txBody>
      </p:sp>
    </p:spTree>
    <p:extLst>
      <p:ext uri="{BB962C8B-B14F-4D97-AF65-F5344CB8AC3E}">
        <p14:creationId xmlns:p14="http://schemas.microsoft.com/office/powerpoint/2010/main" val="4129926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two articles, the media coverage shows the protests as a movement; they say that the movement is rising each day, spreading to many places. They are emphasizing that the protestors include people of all races. In the New York times, they even compare the movement to those who have tried to overthrow governments. The image they seem to portray is entirely wrong and cynical about the issue. A reader reading the article will have the wrong concept of the protest and may take them as law offenders. </a:t>
            </a:r>
          </a:p>
        </p:txBody>
      </p:sp>
      <p:sp>
        <p:nvSpPr>
          <p:cNvPr id="4" name="Slide Number Placeholder 3"/>
          <p:cNvSpPr>
            <a:spLocks noGrp="1"/>
          </p:cNvSpPr>
          <p:nvPr>
            <p:ph type="sldNum" sz="quarter" idx="5"/>
          </p:nvPr>
        </p:nvSpPr>
        <p:spPr/>
        <p:txBody>
          <a:bodyPr/>
          <a:lstStyle/>
          <a:p>
            <a:fld id="{BB7F531B-5E5B-4075-8A7F-6FB964C80359}" type="slidenum">
              <a:rPr lang="en-US" smtClean="0"/>
              <a:t>6</a:t>
            </a:fld>
            <a:endParaRPr lang="en-US"/>
          </a:p>
        </p:txBody>
      </p:sp>
    </p:spTree>
    <p:extLst>
      <p:ext uri="{BB962C8B-B14F-4D97-AF65-F5344CB8AC3E}">
        <p14:creationId xmlns:p14="http://schemas.microsoft.com/office/powerpoint/2010/main" val="2797318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the comparison between these media news coverage between these three countries, we look at each article and observe the similarities. The American and Toronto media houses seem to have a parallel in the dullness of their information. The authors' tone is similar, and they give very blunt statements about the protests' actual purpose. Instead, they highlight the population of the demonstrations and the areas where the protests have been noticed. They seem to want to downplay the extent of the information. </a:t>
            </a:r>
          </a:p>
          <a:p>
            <a:endParaRPr lang="en-US" dirty="0"/>
          </a:p>
        </p:txBody>
      </p:sp>
      <p:sp>
        <p:nvSpPr>
          <p:cNvPr id="4" name="Slide Number Placeholder 3"/>
          <p:cNvSpPr>
            <a:spLocks noGrp="1"/>
          </p:cNvSpPr>
          <p:nvPr>
            <p:ph type="sldNum" sz="quarter" idx="5"/>
          </p:nvPr>
        </p:nvSpPr>
        <p:spPr/>
        <p:txBody>
          <a:bodyPr/>
          <a:lstStyle/>
          <a:p>
            <a:fld id="{BB7F531B-5E5B-4075-8A7F-6FB964C80359}" type="slidenum">
              <a:rPr lang="en-US" smtClean="0"/>
              <a:t>7</a:t>
            </a:fld>
            <a:endParaRPr lang="en-US"/>
          </a:p>
        </p:txBody>
      </p:sp>
    </p:spTree>
    <p:extLst>
      <p:ext uri="{BB962C8B-B14F-4D97-AF65-F5344CB8AC3E}">
        <p14:creationId xmlns:p14="http://schemas.microsoft.com/office/powerpoint/2010/main" val="1646892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article from the New York times has paid attention on the number of protestors and diverted the much asked question on the current situation and the necessary reforms. The Canadian media coverage too seems to not really show things as they are, reading the article my attention is diverted mainly on the protests and their extents, leaving me stranded from the truth. The other news coverage seems to be opposed to the normality of the earlier two. All this is just an example of how the media houses are used to brainwash the public with miscommunication. </a:t>
            </a:r>
          </a:p>
        </p:txBody>
      </p:sp>
      <p:sp>
        <p:nvSpPr>
          <p:cNvPr id="4" name="Slide Number Placeholder 3"/>
          <p:cNvSpPr>
            <a:spLocks noGrp="1"/>
          </p:cNvSpPr>
          <p:nvPr>
            <p:ph type="sldNum" sz="quarter" idx="5"/>
          </p:nvPr>
        </p:nvSpPr>
        <p:spPr/>
        <p:txBody>
          <a:bodyPr/>
          <a:lstStyle/>
          <a:p>
            <a:fld id="{BB7F531B-5E5B-4075-8A7F-6FB964C80359}" type="slidenum">
              <a:rPr lang="en-US" smtClean="0"/>
              <a:t>8</a:t>
            </a:fld>
            <a:endParaRPr lang="en-US"/>
          </a:p>
        </p:txBody>
      </p:sp>
    </p:spTree>
    <p:extLst>
      <p:ext uri="{BB962C8B-B14F-4D97-AF65-F5344CB8AC3E}">
        <p14:creationId xmlns:p14="http://schemas.microsoft.com/office/powerpoint/2010/main" val="1106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firm believer in every human being's rights, it strikes me that some human beings do not believe in equality for all. These articles published by the media houses were meant to misinform the public and confuse them. This is evidence of how mental slavery is very real and being transmitted through these media coverages. The politicians or those in power mislead the public as they downplay the issues such as institutionalized racism, which continue to bring injustice to the marginalized groups. </a:t>
            </a:r>
          </a:p>
        </p:txBody>
      </p:sp>
      <p:sp>
        <p:nvSpPr>
          <p:cNvPr id="4" name="Slide Number Placeholder 3"/>
          <p:cNvSpPr>
            <a:spLocks noGrp="1"/>
          </p:cNvSpPr>
          <p:nvPr>
            <p:ph type="sldNum" sz="quarter" idx="5"/>
          </p:nvPr>
        </p:nvSpPr>
        <p:spPr/>
        <p:txBody>
          <a:bodyPr/>
          <a:lstStyle/>
          <a:p>
            <a:fld id="{BB7F531B-5E5B-4075-8A7F-6FB964C80359}" type="slidenum">
              <a:rPr lang="en-US" smtClean="0"/>
              <a:t>9</a:t>
            </a:fld>
            <a:endParaRPr lang="en-US"/>
          </a:p>
        </p:txBody>
      </p:sp>
    </p:spTree>
    <p:extLst>
      <p:ext uri="{BB962C8B-B14F-4D97-AF65-F5344CB8AC3E}">
        <p14:creationId xmlns:p14="http://schemas.microsoft.com/office/powerpoint/2010/main" val="237190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reading these articles, my perception of the situation has not changed, but for many that rely on news media to get their information, they might not be as lucky. People need to wake up and end all injustices and bring equality to everyone once and for all.</a:t>
            </a:r>
          </a:p>
        </p:txBody>
      </p:sp>
      <p:sp>
        <p:nvSpPr>
          <p:cNvPr id="4" name="Slide Number Placeholder 3"/>
          <p:cNvSpPr>
            <a:spLocks noGrp="1"/>
          </p:cNvSpPr>
          <p:nvPr>
            <p:ph type="sldNum" sz="quarter" idx="5"/>
          </p:nvPr>
        </p:nvSpPr>
        <p:spPr/>
        <p:txBody>
          <a:bodyPr/>
          <a:lstStyle/>
          <a:p>
            <a:fld id="{BB7F531B-5E5B-4075-8A7F-6FB964C80359}" type="slidenum">
              <a:rPr lang="en-US" smtClean="0"/>
              <a:t>10</a:t>
            </a:fld>
            <a:endParaRPr lang="en-US"/>
          </a:p>
        </p:txBody>
      </p:sp>
    </p:spTree>
    <p:extLst>
      <p:ext uri="{BB962C8B-B14F-4D97-AF65-F5344CB8AC3E}">
        <p14:creationId xmlns:p14="http://schemas.microsoft.com/office/powerpoint/2010/main" val="3213063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A0944-9354-45C0-9D0A-EF12B97821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E2E0B51-A870-4DFD-8DFE-EBFEA5DDDC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C01ED13-F51E-45BB-A4B4-C78980842B30}"/>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5" name="Footer Placeholder 4">
            <a:extLst>
              <a:ext uri="{FF2B5EF4-FFF2-40B4-BE49-F238E27FC236}">
                <a16:creationId xmlns:a16="http://schemas.microsoft.com/office/drawing/2014/main" id="{17CF92C0-00E5-4154-BFDC-639ADCE544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CA3D6E-E09C-439C-AF4E-F74242FEA1DF}"/>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754615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7C275-D008-440C-89F0-20FFB49378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FC525C-21DA-4EB7-95DE-AA0939F3AE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EE314C-D763-4DA7-B352-0FC582989280}"/>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5" name="Footer Placeholder 4">
            <a:extLst>
              <a:ext uri="{FF2B5EF4-FFF2-40B4-BE49-F238E27FC236}">
                <a16:creationId xmlns:a16="http://schemas.microsoft.com/office/drawing/2014/main" id="{53E52A16-BF6A-4D64-BDC6-6EE3E999E4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8DC156-62A6-40E9-942F-C8E136FB558B}"/>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552923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AD8D7-9BE7-469F-9E88-D5E5146DDD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CE687C-812A-4A8D-8A94-315A2379CC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457E7C-3C4E-4FA8-A9E0-FC83026732CF}"/>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5" name="Footer Placeholder 4">
            <a:extLst>
              <a:ext uri="{FF2B5EF4-FFF2-40B4-BE49-F238E27FC236}">
                <a16:creationId xmlns:a16="http://schemas.microsoft.com/office/drawing/2014/main" id="{D3D5EE15-A335-4065-B163-EBF5AD9D6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0D15D3-F40D-40F9-A6CD-925150755DB8}"/>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2800893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6724-E3AE-44FB-897C-FFD2778395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6AD48F-94EB-4E38-973F-CC09BBBACD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526188A-6CA3-4176-80FF-583F8890E3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52F423-8020-4FDF-BE6D-0C3960B94188}"/>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6" name="Footer Placeholder 5">
            <a:extLst>
              <a:ext uri="{FF2B5EF4-FFF2-40B4-BE49-F238E27FC236}">
                <a16:creationId xmlns:a16="http://schemas.microsoft.com/office/drawing/2014/main" id="{BF45FF73-214E-455B-B2D3-C9FE2C9EF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81CDB3-43CB-4EB6-8FAE-509B3280E4D8}"/>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3587207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7D2A5-229A-4B88-B2CF-06EB637531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C4050C-CAD5-4BE7-91AB-17D032CB6F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1F697B-EB1A-4ACA-B127-AA3BF2DD0F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873135-39EA-4BEA-8DB4-2C765FB156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5647C4-685C-4695-A2CF-E5FDADDC43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C9A623-049D-4184-BC62-48E03CDB2463}"/>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8" name="Footer Placeholder 7">
            <a:extLst>
              <a:ext uri="{FF2B5EF4-FFF2-40B4-BE49-F238E27FC236}">
                <a16:creationId xmlns:a16="http://schemas.microsoft.com/office/drawing/2014/main" id="{7EE0C4F9-08BB-4E63-B860-C80520862B5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CD7A34-541B-45D9-BBDC-1FAE4388FC70}"/>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5321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6889-D4E6-4D2D-9666-1D83B49718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1527B1-81C7-4EFE-A2AA-591F8D6CB345}"/>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4" name="Footer Placeholder 3">
            <a:extLst>
              <a:ext uri="{FF2B5EF4-FFF2-40B4-BE49-F238E27FC236}">
                <a16:creationId xmlns:a16="http://schemas.microsoft.com/office/drawing/2014/main" id="{91AE6AF5-A022-4935-AB64-9C48862488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A05FD7-C035-49EC-85A4-91D5C059D6CF}"/>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3459892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F52FE2-ACD8-4046-9E39-7D692D309DCB}"/>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3" name="Footer Placeholder 2">
            <a:extLst>
              <a:ext uri="{FF2B5EF4-FFF2-40B4-BE49-F238E27FC236}">
                <a16:creationId xmlns:a16="http://schemas.microsoft.com/office/drawing/2014/main" id="{5E82C247-4941-44CC-B199-1784025FAB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B1EF73-B4B1-49FC-BE4B-F14A9CA74636}"/>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3514594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72F65-24E5-4B46-BD41-053171DC28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3AE0BE-F749-48D6-8DE7-CCEBC95AC3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171344-9BF3-4E2D-B54F-F127037635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F4FD1D-4D77-4B62-89AF-16212F08681D}"/>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6" name="Footer Placeholder 5">
            <a:extLst>
              <a:ext uri="{FF2B5EF4-FFF2-40B4-BE49-F238E27FC236}">
                <a16:creationId xmlns:a16="http://schemas.microsoft.com/office/drawing/2014/main" id="{05B1E69B-BC9F-455D-88D5-5D20EF33E8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23D186-7246-4D9A-A5F7-D64415ED3244}"/>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3618356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F47E7-874C-4FAF-B179-D89A110EEF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73F93C2-387D-47A6-8884-F20C0C1CA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174A6D-1F9E-4D6C-9139-5577E84ED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D00177-2425-474F-8A9F-7FFEB9FDC0CA}"/>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6" name="Footer Placeholder 5">
            <a:extLst>
              <a:ext uri="{FF2B5EF4-FFF2-40B4-BE49-F238E27FC236}">
                <a16:creationId xmlns:a16="http://schemas.microsoft.com/office/drawing/2014/main" id="{6334E587-9C17-4F0B-90FF-12386E08A1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B5C448-A1B4-43AA-8332-A1EF47DD6BC6}"/>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2445068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0B49-52DB-48C3-B419-8C11F1D830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071DFE-A3C6-47F4-803C-520F4A99F2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1E0A4C-2519-4B23-AAAC-7D190960261B}"/>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5" name="Footer Placeholder 4">
            <a:extLst>
              <a:ext uri="{FF2B5EF4-FFF2-40B4-BE49-F238E27FC236}">
                <a16:creationId xmlns:a16="http://schemas.microsoft.com/office/drawing/2014/main" id="{747D7AF2-435A-4CAD-BC09-1621BF036D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B67683-4BC4-4160-9210-83BEF7702FAD}"/>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3098071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C45C8C-F384-4828-A6A7-4B506D4942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260F98-6019-4D3A-816E-9A85F586D9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7DC989-80F6-428F-B0A5-B4D5DD9FDCEB}"/>
              </a:ext>
            </a:extLst>
          </p:cNvPr>
          <p:cNvSpPr>
            <a:spLocks noGrp="1"/>
          </p:cNvSpPr>
          <p:nvPr>
            <p:ph type="dt" sz="half" idx="10"/>
          </p:nvPr>
        </p:nvSpPr>
        <p:spPr/>
        <p:txBody>
          <a:bodyPr/>
          <a:lstStyle/>
          <a:p>
            <a:fld id="{E9660119-7A65-4C43-863B-DE2D2EF9EB5E}" type="datetimeFigureOut">
              <a:rPr lang="en-US" smtClean="0"/>
              <a:t>2/1/2021</a:t>
            </a:fld>
            <a:endParaRPr lang="en-US"/>
          </a:p>
        </p:txBody>
      </p:sp>
      <p:sp>
        <p:nvSpPr>
          <p:cNvPr id="5" name="Footer Placeholder 4">
            <a:extLst>
              <a:ext uri="{FF2B5EF4-FFF2-40B4-BE49-F238E27FC236}">
                <a16:creationId xmlns:a16="http://schemas.microsoft.com/office/drawing/2014/main" id="{A3404B39-DAF7-41B7-B0D5-40EC9554F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96A816-FE9E-42BC-8816-D41B6DB012EC}"/>
              </a:ext>
            </a:extLst>
          </p:cNvPr>
          <p:cNvSpPr>
            <a:spLocks noGrp="1"/>
          </p:cNvSpPr>
          <p:nvPr>
            <p:ph type="sldNum" sz="quarter" idx="12"/>
          </p:nvPr>
        </p:nvSpPr>
        <p:spPr/>
        <p:txBody>
          <a:bodyPr/>
          <a:lstStyle/>
          <a:p>
            <a:fld id="{8136668A-E8CF-4945-B167-EEA8484EB9CF}" type="slidenum">
              <a:rPr lang="en-US" smtClean="0"/>
              <a:t>‹#›</a:t>
            </a:fld>
            <a:endParaRPr lang="en-US"/>
          </a:p>
        </p:txBody>
      </p:sp>
    </p:spTree>
    <p:extLst>
      <p:ext uri="{BB962C8B-B14F-4D97-AF65-F5344CB8AC3E}">
        <p14:creationId xmlns:p14="http://schemas.microsoft.com/office/powerpoint/2010/main" val="448174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326533-A135-4D07-B58D-959722BB37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6842F4-95DA-4354-B2A8-E773D26314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89B5C3-B9B8-437D-9E94-2B31013331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660119-7A65-4C43-863B-DE2D2EF9EB5E}" type="datetimeFigureOut">
              <a:rPr lang="en-US" smtClean="0"/>
              <a:t>2/1/2021</a:t>
            </a:fld>
            <a:endParaRPr lang="en-US"/>
          </a:p>
        </p:txBody>
      </p:sp>
      <p:sp>
        <p:nvSpPr>
          <p:cNvPr id="5" name="Footer Placeholder 4">
            <a:extLst>
              <a:ext uri="{FF2B5EF4-FFF2-40B4-BE49-F238E27FC236}">
                <a16:creationId xmlns:a16="http://schemas.microsoft.com/office/drawing/2014/main" id="{060944EF-831A-42D3-AA14-AC8199BE8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228E4C-4698-4906-A1E3-F944DA3412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36668A-E8CF-4945-B167-EEA8484EB9CF}" type="slidenum">
              <a:rPr lang="en-US" smtClean="0"/>
              <a:t>‹#›</a:t>
            </a:fld>
            <a:endParaRPr lang="en-US"/>
          </a:p>
        </p:txBody>
      </p:sp>
    </p:spTree>
    <p:extLst>
      <p:ext uri="{BB962C8B-B14F-4D97-AF65-F5344CB8AC3E}">
        <p14:creationId xmlns:p14="http://schemas.microsoft.com/office/powerpoint/2010/main" val="269467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toronto.ctvnews.ca/mobile/several-protests-in-support-of-black-lives-matter-movement-taking-place-in-gta-1.4983062" TargetMode="External"/><Relationship Id="rId2" Type="http://schemas.openxmlformats.org/officeDocument/2006/relationships/hyperlink" Target="https://www.cienciapr.org/en/tags/black-lives-matter" TargetMode="External"/><Relationship Id="rId1" Type="http://schemas.openxmlformats.org/officeDocument/2006/relationships/slideLayout" Target="../slideLayouts/slideLayout2.xml"/><Relationship Id="rId4" Type="http://schemas.openxmlformats.org/officeDocument/2006/relationships/hyperlink" Target="https://www.nytimes.com/interactive/2020/07/03/us/george-floyd-protests-crowd-siz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7"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921A30E4-0B38-460D-8906-8039C5FB461E}"/>
              </a:ext>
            </a:extLst>
          </p:cNvPr>
          <p:cNvSpPr>
            <a:spLocks noGrp="1"/>
          </p:cNvSpPr>
          <p:nvPr>
            <p:ph type="ctrTitle"/>
          </p:nvPr>
        </p:nvSpPr>
        <p:spPr>
          <a:xfrm>
            <a:off x="2091847" y="3984"/>
            <a:ext cx="7590772" cy="6762577"/>
          </a:xfrm>
        </p:spPr>
        <p:txBody>
          <a:bodyPr>
            <a:normAutofit fontScale="90000"/>
          </a:bodyPr>
          <a:lstStyle/>
          <a:p>
            <a:r>
              <a:rPr lang="en-US" sz="5200" dirty="0">
                <a:solidFill>
                  <a:schemeClr val="tx2"/>
                </a:solidFill>
              </a:rPr>
              <a:t>News Media Coverage</a:t>
            </a:r>
            <a:br>
              <a:rPr lang="en-US" sz="5200" dirty="0">
                <a:solidFill>
                  <a:schemeClr val="tx2"/>
                </a:solidFill>
              </a:rPr>
            </a:br>
            <a:br>
              <a:rPr lang="en-US" sz="5200" dirty="0">
                <a:solidFill>
                  <a:schemeClr val="tx2"/>
                </a:solidFill>
              </a:rPr>
            </a:br>
            <a:r>
              <a:rPr lang="en-US" sz="5200" dirty="0">
                <a:solidFill>
                  <a:schemeClr val="tx2"/>
                </a:solidFill>
              </a:rPr>
              <a:t>Student’s Name</a:t>
            </a:r>
            <a:br>
              <a:rPr lang="en-US" sz="5200" dirty="0">
                <a:solidFill>
                  <a:schemeClr val="tx2"/>
                </a:solidFill>
              </a:rPr>
            </a:br>
            <a:br>
              <a:rPr lang="en-US" sz="5200" dirty="0">
                <a:solidFill>
                  <a:schemeClr val="tx2"/>
                </a:solidFill>
              </a:rPr>
            </a:br>
            <a:r>
              <a:rPr lang="en-US" sz="5200" dirty="0">
                <a:solidFill>
                  <a:schemeClr val="tx2"/>
                </a:solidFill>
              </a:rPr>
              <a:t>Institution Affiliation</a:t>
            </a:r>
            <a:br>
              <a:rPr lang="en-US" sz="5200" dirty="0">
                <a:solidFill>
                  <a:schemeClr val="tx2"/>
                </a:solidFill>
              </a:rPr>
            </a:br>
            <a:br>
              <a:rPr lang="en-US" sz="5200" dirty="0">
                <a:solidFill>
                  <a:schemeClr val="tx2"/>
                </a:solidFill>
              </a:rPr>
            </a:br>
            <a:r>
              <a:rPr lang="en-US" sz="5200" dirty="0">
                <a:solidFill>
                  <a:schemeClr val="tx2"/>
                </a:solidFill>
              </a:rPr>
              <a:t>Instructor’s Name</a:t>
            </a:r>
            <a:br>
              <a:rPr lang="en-US" sz="5200" dirty="0">
                <a:solidFill>
                  <a:schemeClr val="tx2"/>
                </a:solidFill>
              </a:rPr>
            </a:br>
            <a:br>
              <a:rPr lang="en-US" sz="5200" dirty="0">
                <a:solidFill>
                  <a:schemeClr val="tx2"/>
                </a:solidFill>
              </a:rPr>
            </a:br>
            <a:r>
              <a:rPr lang="en-US" sz="5200" dirty="0">
                <a:solidFill>
                  <a:schemeClr val="tx2"/>
                </a:solidFill>
              </a:rPr>
              <a:t>Date of Submission </a:t>
            </a:r>
            <a:br>
              <a:rPr lang="en-US" sz="5200" dirty="0">
                <a:solidFill>
                  <a:schemeClr val="tx2"/>
                </a:solidFill>
              </a:rPr>
            </a:br>
            <a:endParaRPr lang="en-US" sz="5200" dirty="0">
              <a:solidFill>
                <a:schemeClr val="tx2"/>
              </a:solidFill>
            </a:endParaRPr>
          </a:p>
        </p:txBody>
      </p:sp>
      <p:sp>
        <p:nvSpPr>
          <p:cNvPr id="3" name="Subtitle 2">
            <a:extLst>
              <a:ext uri="{FF2B5EF4-FFF2-40B4-BE49-F238E27FC236}">
                <a16:creationId xmlns:a16="http://schemas.microsoft.com/office/drawing/2014/main" id="{9F5D2F91-5575-447C-A0FD-B42D79AD143D}"/>
              </a:ext>
            </a:extLst>
          </p:cNvPr>
          <p:cNvSpPr>
            <a:spLocks noGrp="1"/>
          </p:cNvSpPr>
          <p:nvPr>
            <p:ph type="subTitle" idx="1"/>
          </p:nvPr>
        </p:nvSpPr>
        <p:spPr>
          <a:xfrm>
            <a:off x="3215729" y="6816264"/>
            <a:ext cx="5760846" cy="45719"/>
          </a:xfrm>
        </p:spPr>
        <p:txBody>
          <a:bodyPr>
            <a:normAutofit fontScale="25000" lnSpcReduction="20000"/>
          </a:bodyPr>
          <a:lstStyle/>
          <a:p>
            <a:endParaRPr lang="en-US" dirty="0">
              <a:solidFill>
                <a:schemeClr val="tx2"/>
              </a:solidFill>
            </a:endParaRPr>
          </a:p>
        </p:txBody>
      </p:sp>
    </p:spTree>
    <p:extLst>
      <p:ext uri="{BB962C8B-B14F-4D97-AF65-F5344CB8AC3E}">
        <p14:creationId xmlns:p14="http://schemas.microsoft.com/office/powerpoint/2010/main" val="3647573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626A8-6957-4BD1-AB4F-9D18F10B8259}"/>
              </a:ext>
            </a:extLst>
          </p:cNvPr>
          <p:cNvSpPr>
            <a:spLocks noGrp="1"/>
          </p:cNvSpPr>
          <p:nvPr>
            <p:ph type="title"/>
          </p:nvPr>
        </p:nvSpPr>
        <p:spPr>
          <a:xfrm>
            <a:off x="838200" y="0"/>
            <a:ext cx="10515600" cy="1152395"/>
          </a:xfrm>
        </p:spPr>
        <p:txBody>
          <a:bodyPr/>
          <a:lstStyle/>
          <a:p>
            <a:pPr algn="ctr"/>
            <a:r>
              <a:rPr lang="en-US" dirty="0"/>
              <a:t>Introduction</a:t>
            </a:r>
          </a:p>
        </p:txBody>
      </p:sp>
      <p:sp>
        <p:nvSpPr>
          <p:cNvPr id="3" name="Content Placeholder 2">
            <a:extLst>
              <a:ext uri="{FF2B5EF4-FFF2-40B4-BE49-F238E27FC236}">
                <a16:creationId xmlns:a16="http://schemas.microsoft.com/office/drawing/2014/main" id="{25787EA4-A61B-4B57-BE59-C2977446BB8D}"/>
              </a:ext>
            </a:extLst>
          </p:cNvPr>
          <p:cNvSpPr>
            <a:spLocks noGrp="1"/>
          </p:cNvSpPr>
          <p:nvPr>
            <p:ph idx="1"/>
          </p:nvPr>
        </p:nvSpPr>
        <p:spPr>
          <a:xfrm>
            <a:off x="838200" y="1352811"/>
            <a:ext cx="10515600" cy="5505189"/>
          </a:xfrm>
        </p:spPr>
        <p:txBody>
          <a:bodyPr>
            <a:normAutofit/>
          </a:bodyPr>
          <a:lstStyle/>
          <a:p>
            <a:endParaRPr lang="en-US" dirty="0"/>
          </a:p>
          <a:p>
            <a:endParaRPr lang="en-US" sz="2400" dirty="0"/>
          </a:p>
          <a:p>
            <a:r>
              <a:rPr lang="en-US" sz="2400" dirty="0"/>
              <a:t>The ‘black man’ has been harassed, oppressed, mistreated, and killed mercilessly in numbers for years.</a:t>
            </a:r>
          </a:p>
          <a:p>
            <a:r>
              <a:rPr lang="en-US" sz="2400" dirty="0"/>
              <a:t>Recently, the murder of George Floyd has brought about massive rage from all the global community.</a:t>
            </a:r>
          </a:p>
          <a:p>
            <a:r>
              <a:rPr lang="en-US" sz="2400" dirty="0"/>
              <a:t>The media have been at the forefront to cover the massive protests that have been witnessed all over the globe.</a:t>
            </a:r>
          </a:p>
          <a:p>
            <a:r>
              <a:rPr lang="en-US" sz="2400" dirty="0"/>
              <a:t>This presentation focuses on the media coverage in America, Canada, and the eastern countries on “Black Lives Matter” and how the media impacts the perception of situations and their comparison to see the differences and the similarities.</a:t>
            </a:r>
          </a:p>
          <a:p>
            <a:pPr marL="0" indent="0">
              <a:buNone/>
            </a:pPr>
            <a:endParaRPr lang="en-US" dirty="0"/>
          </a:p>
        </p:txBody>
      </p:sp>
    </p:spTree>
    <p:extLst>
      <p:ext uri="{BB962C8B-B14F-4D97-AF65-F5344CB8AC3E}">
        <p14:creationId xmlns:p14="http://schemas.microsoft.com/office/powerpoint/2010/main" val="249859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FED78-A144-4E1D-AAFB-6AF438807F89}"/>
              </a:ext>
            </a:extLst>
          </p:cNvPr>
          <p:cNvSpPr>
            <a:spLocks noGrp="1"/>
          </p:cNvSpPr>
          <p:nvPr>
            <p:ph type="title"/>
          </p:nvPr>
        </p:nvSpPr>
        <p:spPr>
          <a:xfrm>
            <a:off x="838200" y="1"/>
            <a:ext cx="10515600" cy="1052185"/>
          </a:xfrm>
        </p:spPr>
        <p:txBody>
          <a:bodyPr/>
          <a:lstStyle/>
          <a:p>
            <a:pPr algn="ctr"/>
            <a:r>
              <a:rPr lang="en-US" dirty="0"/>
              <a:t>New York Times Coverage</a:t>
            </a:r>
          </a:p>
        </p:txBody>
      </p:sp>
      <p:sp>
        <p:nvSpPr>
          <p:cNvPr id="3" name="Content Placeholder 2">
            <a:extLst>
              <a:ext uri="{FF2B5EF4-FFF2-40B4-BE49-F238E27FC236}">
                <a16:creationId xmlns:a16="http://schemas.microsoft.com/office/drawing/2014/main" id="{FC368896-ECB5-437C-A9A4-988C399B7A01}"/>
              </a:ext>
            </a:extLst>
          </p:cNvPr>
          <p:cNvSpPr>
            <a:spLocks noGrp="1"/>
          </p:cNvSpPr>
          <p:nvPr>
            <p:ph sz="half" idx="1"/>
          </p:nvPr>
        </p:nvSpPr>
        <p:spPr>
          <a:xfrm>
            <a:off x="0" y="1690688"/>
            <a:ext cx="6019800" cy="5167311"/>
          </a:xfrm>
        </p:spPr>
        <p:txBody>
          <a:bodyPr>
            <a:normAutofit/>
          </a:bodyPr>
          <a:lstStyle/>
          <a:p>
            <a:endParaRPr lang="en-US" sz="2400" dirty="0"/>
          </a:p>
          <a:p>
            <a:endParaRPr lang="en-US" sz="2400" dirty="0"/>
          </a:p>
          <a:p>
            <a:r>
              <a:rPr lang="en-US" sz="2400" dirty="0"/>
              <a:t>All the media centers covered the news on the "black lives matter" in America. </a:t>
            </a:r>
          </a:p>
          <a:p>
            <a:r>
              <a:rPr lang="en-US" sz="2400" dirty="0"/>
              <a:t>The New York Times article gave its perception of the issue in their language. </a:t>
            </a:r>
          </a:p>
          <a:p>
            <a:r>
              <a:rPr lang="en-US" sz="2400" dirty="0"/>
              <a:t>Larry Buchanan wrote the item along with his counterparts in July 2020. </a:t>
            </a:r>
          </a:p>
          <a:p>
            <a:r>
              <a:rPr lang="en-US" sz="2400" dirty="0"/>
              <a:t>It starts by providing a glimpse of the ongoing protests identifying the places and number of protestors, then it goes ahead and dwells in research on the issue.</a:t>
            </a:r>
          </a:p>
          <a:p>
            <a:endParaRPr lang="en-US" dirty="0"/>
          </a:p>
        </p:txBody>
      </p:sp>
      <p:pic>
        <p:nvPicPr>
          <p:cNvPr id="8" name="Content Placeholder 7">
            <a:extLst>
              <a:ext uri="{FF2B5EF4-FFF2-40B4-BE49-F238E27FC236}">
                <a16:creationId xmlns:a16="http://schemas.microsoft.com/office/drawing/2014/main" id="{B129DABF-6E2F-42BA-BCF8-6DBA0DA5FB5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5999" y="1255594"/>
            <a:ext cx="5149755" cy="5295331"/>
          </a:xfrm>
        </p:spPr>
      </p:pic>
    </p:spTree>
    <p:extLst>
      <p:ext uri="{BB962C8B-B14F-4D97-AF65-F5344CB8AC3E}">
        <p14:creationId xmlns:p14="http://schemas.microsoft.com/office/powerpoint/2010/main" val="3455144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63DF9-E30F-4B8F-94AF-A1B4DC29B11B}"/>
              </a:ext>
            </a:extLst>
          </p:cNvPr>
          <p:cNvSpPr>
            <a:spLocks noGrp="1"/>
          </p:cNvSpPr>
          <p:nvPr>
            <p:ph type="title"/>
          </p:nvPr>
        </p:nvSpPr>
        <p:spPr>
          <a:xfrm>
            <a:off x="838200" y="1"/>
            <a:ext cx="10515600" cy="1487605"/>
          </a:xfrm>
        </p:spPr>
        <p:txBody>
          <a:bodyPr/>
          <a:lstStyle/>
          <a:p>
            <a:pPr algn="ctr"/>
            <a:r>
              <a:rPr lang="en-US" dirty="0"/>
              <a:t>CTV News Toronto</a:t>
            </a:r>
          </a:p>
        </p:txBody>
      </p:sp>
      <p:sp>
        <p:nvSpPr>
          <p:cNvPr id="3" name="Content Placeholder 2">
            <a:extLst>
              <a:ext uri="{FF2B5EF4-FFF2-40B4-BE49-F238E27FC236}">
                <a16:creationId xmlns:a16="http://schemas.microsoft.com/office/drawing/2014/main" id="{787C7A75-6CB2-4E56-AC6C-E6292E4B1559}"/>
              </a:ext>
            </a:extLst>
          </p:cNvPr>
          <p:cNvSpPr>
            <a:spLocks noGrp="1"/>
          </p:cNvSpPr>
          <p:nvPr>
            <p:ph sz="half" idx="1"/>
          </p:nvPr>
        </p:nvSpPr>
        <p:spPr>
          <a:xfrm>
            <a:off x="0" y="1825625"/>
            <a:ext cx="6019800" cy="4667250"/>
          </a:xfrm>
        </p:spPr>
        <p:txBody>
          <a:bodyPr>
            <a:normAutofit/>
          </a:bodyPr>
          <a:lstStyle/>
          <a:p>
            <a:endParaRPr lang="en-US" sz="2400" dirty="0"/>
          </a:p>
          <a:p>
            <a:r>
              <a:rPr lang="en-US" sz="2400" dirty="0"/>
              <a:t>This is a Canadian news coverage on the "Black lives matter" written by Phil </a:t>
            </a:r>
            <a:r>
              <a:rPr lang="en-US" sz="2400" dirty="0" err="1"/>
              <a:t>Tsekouras</a:t>
            </a:r>
            <a:r>
              <a:rPr lang="en-US" sz="2400" dirty="0"/>
              <a:t> on June 13th, representing CTV news based in Toronto.</a:t>
            </a:r>
          </a:p>
          <a:p>
            <a:r>
              <a:rPr lang="en-US" sz="2400" dirty="0"/>
              <a:t> It highlights some of the reasons for the protests for ‘Black Lives Matter’ in the United States and across the world. </a:t>
            </a:r>
          </a:p>
          <a:p>
            <a:r>
              <a:rPr lang="en-US" sz="2400" dirty="0"/>
              <a:t>It also describes a number of protesters who were in support of the ‘Black Lives Matter’ across the greater Toronto area.</a:t>
            </a:r>
          </a:p>
        </p:txBody>
      </p:sp>
      <p:pic>
        <p:nvPicPr>
          <p:cNvPr id="6" name="Content Placeholder 5">
            <a:extLst>
              <a:ext uri="{FF2B5EF4-FFF2-40B4-BE49-F238E27FC236}">
                <a16:creationId xmlns:a16="http://schemas.microsoft.com/office/drawing/2014/main" id="{E2E6507F-7CDF-4D9E-BBC1-21E446966D1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2" y="1690688"/>
            <a:ext cx="5181598" cy="5167312"/>
          </a:xfrm>
        </p:spPr>
      </p:pic>
    </p:spTree>
    <p:extLst>
      <p:ext uri="{BB962C8B-B14F-4D97-AF65-F5344CB8AC3E}">
        <p14:creationId xmlns:p14="http://schemas.microsoft.com/office/powerpoint/2010/main" val="3577401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C417C-3D1D-4298-A01A-DA88338748D8}"/>
              </a:ext>
            </a:extLst>
          </p:cNvPr>
          <p:cNvSpPr>
            <a:spLocks noGrp="1"/>
          </p:cNvSpPr>
          <p:nvPr>
            <p:ph type="title"/>
          </p:nvPr>
        </p:nvSpPr>
        <p:spPr>
          <a:xfrm>
            <a:off x="838200" y="1"/>
            <a:ext cx="10515600" cy="1132763"/>
          </a:xfrm>
        </p:spPr>
        <p:txBody>
          <a:bodyPr/>
          <a:lstStyle/>
          <a:p>
            <a:pPr algn="ctr"/>
            <a:r>
              <a:rPr lang="en-US" dirty="0" err="1"/>
              <a:t>Ciencia</a:t>
            </a:r>
            <a:r>
              <a:rPr lang="en-US" dirty="0"/>
              <a:t> Puerto Rico Coverage</a:t>
            </a:r>
          </a:p>
        </p:txBody>
      </p:sp>
      <p:sp>
        <p:nvSpPr>
          <p:cNvPr id="3" name="Content Placeholder 2">
            <a:extLst>
              <a:ext uri="{FF2B5EF4-FFF2-40B4-BE49-F238E27FC236}">
                <a16:creationId xmlns:a16="http://schemas.microsoft.com/office/drawing/2014/main" id="{C84E5733-2957-4819-9448-DBDC454E5671}"/>
              </a:ext>
            </a:extLst>
          </p:cNvPr>
          <p:cNvSpPr>
            <a:spLocks noGrp="1"/>
          </p:cNvSpPr>
          <p:nvPr>
            <p:ph sz="half" idx="1"/>
          </p:nvPr>
        </p:nvSpPr>
        <p:spPr>
          <a:xfrm>
            <a:off x="0" y="1433016"/>
            <a:ext cx="6019800" cy="5424984"/>
          </a:xfrm>
        </p:spPr>
        <p:txBody>
          <a:bodyPr>
            <a:normAutofit fontScale="85000" lnSpcReduction="20000"/>
          </a:bodyPr>
          <a:lstStyle/>
          <a:p>
            <a:endParaRPr lang="en-US" dirty="0"/>
          </a:p>
          <a:p>
            <a:r>
              <a:rPr lang="en-US" dirty="0"/>
              <a:t>The Puerto Rican coverage on the subject was written by Giovanna Guerrero in June 2020. </a:t>
            </a:r>
          </a:p>
          <a:p>
            <a:r>
              <a:rPr lang="en-US" dirty="0"/>
              <a:t>It gives a personal perspective into the issue. </a:t>
            </a:r>
          </a:p>
          <a:p>
            <a:r>
              <a:rPr lang="en-US" dirty="0"/>
              <a:t>The author portrays the tone that seems to back up the protesters; this author shows bias as he has picked the protesters' side. </a:t>
            </a:r>
          </a:p>
          <a:p>
            <a:r>
              <a:rPr lang="en-US" dirty="0"/>
              <a:t>There is a big difference between these media houses and how they create perceptions about various issues in our day-to-day lives. </a:t>
            </a:r>
          </a:p>
          <a:p>
            <a:r>
              <a:rPr lang="en-US" dirty="0"/>
              <a:t>The similarity between the American and Canadian news coverage is that they seem to hold back on the proper scope of the protests, the purpose, and the reaction they are getting.</a:t>
            </a:r>
          </a:p>
        </p:txBody>
      </p:sp>
      <p:pic>
        <p:nvPicPr>
          <p:cNvPr id="6" name="Content Placeholder 5">
            <a:extLst>
              <a:ext uri="{FF2B5EF4-FFF2-40B4-BE49-F238E27FC236}">
                <a16:creationId xmlns:a16="http://schemas.microsoft.com/office/drawing/2014/main" id="{A97969AF-FB58-43D0-9C6E-829870E1A08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1744" y="1270000"/>
            <a:ext cx="4912056" cy="5226050"/>
          </a:xfrm>
        </p:spPr>
      </p:pic>
    </p:spTree>
    <p:extLst>
      <p:ext uri="{BB962C8B-B14F-4D97-AF65-F5344CB8AC3E}">
        <p14:creationId xmlns:p14="http://schemas.microsoft.com/office/powerpoint/2010/main" val="3120021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5E1DF-B184-47AF-AF28-1002DF7863DB}"/>
              </a:ext>
            </a:extLst>
          </p:cNvPr>
          <p:cNvSpPr>
            <a:spLocks noGrp="1"/>
          </p:cNvSpPr>
          <p:nvPr>
            <p:ph type="title"/>
          </p:nvPr>
        </p:nvSpPr>
        <p:spPr/>
        <p:txBody>
          <a:bodyPr/>
          <a:lstStyle/>
          <a:p>
            <a:pPr algn="ctr"/>
            <a:r>
              <a:rPr lang="en-US" dirty="0"/>
              <a:t>Similarities and Differences </a:t>
            </a:r>
          </a:p>
        </p:txBody>
      </p:sp>
      <p:sp>
        <p:nvSpPr>
          <p:cNvPr id="3" name="Content Placeholder 2">
            <a:extLst>
              <a:ext uri="{FF2B5EF4-FFF2-40B4-BE49-F238E27FC236}">
                <a16:creationId xmlns:a16="http://schemas.microsoft.com/office/drawing/2014/main" id="{6964FC06-B2EC-4DDD-975B-0A6DB806137A}"/>
              </a:ext>
            </a:extLst>
          </p:cNvPr>
          <p:cNvSpPr>
            <a:spLocks noGrp="1"/>
          </p:cNvSpPr>
          <p:nvPr>
            <p:ph idx="1"/>
          </p:nvPr>
        </p:nvSpPr>
        <p:spPr/>
        <p:txBody>
          <a:bodyPr>
            <a:normAutofit/>
          </a:bodyPr>
          <a:lstStyle/>
          <a:p>
            <a:endParaRPr lang="en-US" dirty="0"/>
          </a:p>
          <a:p>
            <a:endParaRPr lang="en-US" sz="2400" dirty="0"/>
          </a:p>
          <a:p>
            <a:r>
              <a:rPr lang="en-US" sz="2400" dirty="0"/>
              <a:t>The first two articles shows the media coverage of the protests as a movement.</a:t>
            </a:r>
          </a:p>
          <a:p>
            <a:r>
              <a:rPr lang="en-US" sz="2400" dirty="0"/>
              <a:t>In the New York times, they even compare the movement to those who have tried to overthrow governments. </a:t>
            </a:r>
          </a:p>
          <a:p>
            <a:r>
              <a:rPr lang="en-US" sz="2400" dirty="0"/>
              <a:t>The image they seem to portray is entirely wrong and cynical about the issue. </a:t>
            </a:r>
          </a:p>
          <a:p>
            <a:r>
              <a:rPr lang="en-US" sz="2400" dirty="0"/>
              <a:t>A reader reading the article will have the wrong concept of the protest and may take them as law offenders.</a:t>
            </a:r>
          </a:p>
        </p:txBody>
      </p:sp>
    </p:spTree>
    <p:extLst>
      <p:ext uri="{BB962C8B-B14F-4D97-AF65-F5344CB8AC3E}">
        <p14:creationId xmlns:p14="http://schemas.microsoft.com/office/powerpoint/2010/main" val="2109334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1754-E60A-4F1A-BF15-A6579CC3FBFC}"/>
              </a:ext>
            </a:extLst>
          </p:cNvPr>
          <p:cNvSpPr>
            <a:spLocks noGrp="1"/>
          </p:cNvSpPr>
          <p:nvPr>
            <p:ph type="title"/>
          </p:nvPr>
        </p:nvSpPr>
        <p:spPr/>
        <p:txBody>
          <a:bodyPr/>
          <a:lstStyle/>
          <a:p>
            <a:r>
              <a:rPr lang="en-US" dirty="0"/>
              <a:t>Cont.. </a:t>
            </a:r>
          </a:p>
        </p:txBody>
      </p:sp>
      <p:sp>
        <p:nvSpPr>
          <p:cNvPr id="3" name="Content Placeholder 2">
            <a:extLst>
              <a:ext uri="{FF2B5EF4-FFF2-40B4-BE49-F238E27FC236}">
                <a16:creationId xmlns:a16="http://schemas.microsoft.com/office/drawing/2014/main" id="{B31EFBAA-CF33-4BBC-8344-D1C444506AD3}"/>
              </a:ext>
            </a:extLst>
          </p:cNvPr>
          <p:cNvSpPr>
            <a:spLocks noGrp="1"/>
          </p:cNvSpPr>
          <p:nvPr>
            <p:ph idx="1"/>
          </p:nvPr>
        </p:nvSpPr>
        <p:spPr/>
        <p:txBody>
          <a:bodyPr>
            <a:normAutofit/>
          </a:bodyPr>
          <a:lstStyle/>
          <a:p>
            <a:endParaRPr lang="en-US" dirty="0"/>
          </a:p>
          <a:p>
            <a:r>
              <a:rPr lang="en-US" sz="2400" dirty="0"/>
              <a:t>To understand the comparison between these media news coverage between these three countries, we look at each article and observe the similarities. </a:t>
            </a:r>
          </a:p>
          <a:p>
            <a:r>
              <a:rPr lang="en-US" sz="2400" dirty="0"/>
              <a:t>The American and Toronto media houses seem to have a parallel in the dullness of their information. </a:t>
            </a:r>
          </a:p>
          <a:p>
            <a:r>
              <a:rPr lang="en-US" sz="2400" dirty="0"/>
              <a:t>The authors' tone is similar, and they give very blunt statements about the protests' actual purpose. </a:t>
            </a:r>
          </a:p>
          <a:p>
            <a:r>
              <a:rPr lang="en-US" sz="2400" dirty="0"/>
              <a:t>They highlight the population of the demonstrations and the areas where the protests have been noticed. </a:t>
            </a:r>
          </a:p>
          <a:p>
            <a:endParaRPr lang="en-US" dirty="0"/>
          </a:p>
        </p:txBody>
      </p:sp>
    </p:spTree>
    <p:extLst>
      <p:ext uri="{BB962C8B-B14F-4D97-AF65-F5344CB8AC3E}">
        <p14:creationId xmlns:p14="http://schemas.microsoft.com/office/powerpoint/2010/main" val="4083957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C94B-2F7E-4B92-B24D-5C04E850F381}"/>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4CAA508E-525D-4E4E-BF6A-7868F828C99B}"/>
              </a:ext>
            </a:extLst>
          </p:cNvPr>
          <p:cNvSpPr>
            <a:spLocks noGrp="1"/>
          </p:cNvSpPr>
          <p:nvPr>
            <p:ph idx="1"/>
          </p:nvPr>
        </p:nvSpPr>
        <p:spPr/>
        <p:txBody>
          <a:bodyPr/>
          <a:lstStyle/>
          <a:p>
            <a:endParaRPr lang="en-US" dirty="0"/>
          </a:p>
          <a:p>
            <a:endParaRPr lang="en-US" sz="2400" dirty="0"/>
          </a:p>
          <a:p>
            <a:r>
              <a:rPr lang="en-US" sz="2400" dirty="0"/>
              <a:t>The New York times paid attention on the number of protestors and diverted the much asked question on the current situation and the reforms. </a:t>
            </a:r>
          </a:p>
          <a:p>
            <a:r>
              <a:rPr lang="en-US" sz="2400" dirty="0"/>
              <a:t>The Canadian media coverage also don’t show things as they are because while reading the article my attention is diverted mainly on the protests and their extents, leaving me stranded from the truth. </a:t>
            </a:r>
          </a:p>
          <a:p>
            <a:r>
              <a:rPr lang="en-US" sz="2400" dirty="0"/>
              <a:t>The other news coverage seems to be opposed to the normality of the earlier two. </a:t>
            </a:r>
          </a:p>
        </p:txBody>
      </p:sp>
    </p:spTree>
    <p:extLst>
      <p:ext uri="{BB962C8B-B14F-4D97-AF65-F5344CB8AC3E}">
        <p14:creationId xmlns:p14="http://schemas.microsoft.com/office/powerpoint/2010/main" val="98897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0C563-C7BD-4469-811D-CFEEB6D8C9A9}"/>
              </a:ext>
            </a:extLst>
          </p:cNvPr>
          <p:cNvSpPr>
            <a:spLocks noGrp="1"/>
          </p:cNvSpPr>
          <p:nvPr>
            <p:ph type="title"/>
          </p:nvPr>
        </p:nvSpPr>
        <p:spPr/>
        <p:txBody>
          <a:bodyPr/>
          <a:lstStyle/>
          <a:p>
            <a:pPr algn="ctr"/>
            <a:r>
              <a:rPr lang="en-US" dirty="0"/>
              <a:t>Perception Before reading the articles</a:t>
            </a:r>
          </a:p>
        </p:txBody>
      </p:sp>
      <p:sp>
        <p:nvSpPr>
          <p:cNvPr id="3" name="Content Placeholder 2">
            <a:extLst>
              <a:ext uri="{FF2B5EF4-FFF2-40B4-BE49-F238E27FC236}">
                <a16:creationId xmlns:a16="http://schemas.microsoft.com/office/drawing/2014/main" id="{436ADD95-2C44-418F-B3AE-B212917BD51D}"/>
              </a:ext>
            </a:extLst>
          </p:cNvPr>
          <p:cNvSpPr>
            <a:spLocks noGrp="1"/>
          </p:cNvSpPr>
          <p:nvPr>
            <p:ph idx="1"/>
          </p:nvPr>
        </p:nvSpPr>
        <p:spPr/>
        <p:txBody>
          <a:bodyPr>
            <a:normAutofit/>
          </a:bodyPr>
          <a:lstStyle/>
          <a:p>
            <a:endParaRPr lang="en-US" sz="2400" dirty="0"/>
          </a:p>
          <a:p>
            <a:r>
              <a:rPr lang="en-US" sz="2400" dirty="0"/>
              <a:t>Before I read the articles, I believe that human rights are meaningful and should be considered anywhere.</a:t>
            </a:r>
          </a:p>
          <a:p>
            <a:r>
              <a:rPr lang="en-US" sz="2400" dirty="0"/>
              <a:t> It strikes me that some human beings do not believe in equality for all. </a:t>
            </a:r>
          </a:p>
          <a:p>
            <a:r>
              <a:rPr lang="en-US" sz="2400" dirty="0"/>
              <a:t>These articles published by the media houses were meant to misinform the public and confuse them. </a:t>
            </a:r>
          </a:p>
          <a:p>
            <a:r>
              <a:rPr lang="en-US" sz="2400" dirty="0"/>
              <a:t>This is evidence of how mental slavery is very real and being transmitted through these media coverages. </a:t>
            </a:r>
          </a:p>
        </p:txBody>
      </p:sp>
    </p:spTree>
    <p:extLst>
      <p:ext uri="{BB962C8B-B14F-4D97-AF65-F5344CB8AC3E}">
        <p14:creationId xmlns:p14="http://schemas.microsoft.com/office/powerpoint/2010/main" val="2526563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45CBC-DC46-4DCF-A7C4-9B9B50C55D1E}"/>
              </a:ext>
            </a:extLst>
          </p:cNvPr>
          <p:cNvSpPr>
            <a:spLocks noGrp="1"/>
          </p:cNvSpPr>
          <p:nvPr>
            <p:ph type="title"/>
          </p:nvPr>
        </p:nvSpPr>
        <p:spPr/>
        <p:txBody>
          <a:bodyPr/>
          <a:lstStyle/>
          <a:p>
            <a:r>
              <a:rPr lang="en-US" dirty="0"/>
              <a:t>Perception After reading the Articles</a:t>
            </a:r>
          </a:p>
        </p:txBody>
      </p:sp>
      <p:sp>
        <p:nvSpPr>
          <p:cNvPr id="3" name="Content Placeholder 2">
            <a:extLst>
              <a:ext uri="{FF2B5EF4-FFF2-40B4-BE49-F238E27FC236}">
                <a16:creationId xmlns:a16="http://schemas.microsoft.com/office/drawing/2014/main" id="{53D8528B-A7C6-4EED-8446-4A29B3B06420}"/>
              </a:ext>
            </a:extLst>
          </p:cNvPr>
          <p:cNvSpPr>
            <a:spLocks noGrp="1"/>
          </p:cNvSpPr>
          <p:nvPr>
            <p:ph idx="1"/>
          </p:nvPr>
        </p:nvSpPr>
        <p:spPr/>
        <p:txBody>
          <a:bodyPr/>
          <a:lstStyle/>
          <a:p>
            <a:endParaRPr lang="en-US" dirty="0"/>
          </a:p>
          <a:p>
            <a:endParaRPr lang="en-US" sz="2400" dirty="0"/>
          </a:p>
          <a:p>
            <a:r>
              <a:rPr lang="en-US" sz="2400" dirty="0"/>
              <a:t>After reading these articles, my perception of the situation has not changed. </a:t>
            </a:r>
          </a:p>
          <a:p>
            <a:r>
              <a:rPr lang="en-US" sz="2400" dirty="0"/>
              <a:t>But for many that rely on news media to get their information, they might not be as lucky. </a:t>
            </a:r>
          </a:p>
          <a:p>
            <a:r>
              <a:rPr lang="en-US" sz="2400" dirty="0"/>
              <a:t>People need to wake up and end all injustices and bring equality to everyone once and for all.</a:t>
            </a:r>
          </a:p>
          <a:p>
            <a:endParaRPr lang="en-US" dirty="0"/>
          </a:p>
        </p:txBody>
      </p:sp>
    </p:spTree>
    <p:extLst>
      <p:ext uri="{BB962C8B-B14F-4D97-AF65-F5344CB8AC3E}">
        <p14:creationId xmlns:p14="http://schemas.microsoft.com/office/powerpoint/2010/main" val="2454627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285A3-6262-4AFB-8AD2-B38988BD360F}"/>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6A7F2824-D34F-4C69-80EA-35FDD4D2B04B}"/>
              </a:ext>
            </a:extLst>
          </p:cNvPr>
          <p:cNvSpPr>
            <a:spLocks noGrp="1"/>
          </p:cNvSpPr>
          <p:nvPr>
            <p:ph idx="1"/>
          </p:nvPr>
        </p:nvSpPr>
        <p:spPr/>
        <p:txBody>
          <a:bodyPr>
            <a:normAutofit fontScale="92500" lnSpcReduction="20000"/>
          </a:bodyPr>
          <a:lstStyle/>
          <a:p>
            <a:pPr marL="0" indent="0">
              <a:buNone/>
            </a:pPr>
            <a:r>
              <a:rPr lang="en-US" dirty="0"/>
              <a:t>Guerrero. G. M (2 June 2020). </a:t>
            </a:r>
            <a:r>
              <a:rPr lang="en-US" dirty="0" err="1"/>
              <a:t>Ciencia</a:t>
            </a:r>
            <a:r>
              <a:rPr lang="en-US" dirty="0"/>
              <a:t> Puerto Rico. Black Lives Matter. STANDING AGAINST RACIAL INJUSTICE. Retrieved from: 	</a:t>
            </a:r>
            <a:r>
              <a:rPr lang="en-US" dirty="0">
                <a:hlinkClick r:id="rId2"/>
              </a:rPr>
              <a:t>https://www.cienciapr.org/en/tags/black-lives-matter</a:t>
            </a:r>
            <a:r>
              <a:rPr lang="en-US" dirty="0"/>
              <a:t> </a:t>
            </a:r>
          </a:p>
          <a:p>
            <a:pPr marL="0" indent="0">
              <a:buNone/>
            </a:pPr>
            <a:r>
              <a:rPr lang="en-US" dirty="0" err="1"/>
              <a:t>Tsekouras</a:t>
            </a:r>
            <a:r>
              <a:rPr lang="en-US" dirty="0"/>
              <a:t>. P. (June 13, 2020). Multi-Platform Writer, CTV News Toronto. Several protests in support of Black Lives Matter movement taking place in GTA. Retrieved from: </a:t>
            </a:r>
          </a:p>
          <a:p>
            <a:pPr marL="0" indent="-457200">
              <a:buNone/>
            </a:pPr>
            <a:r>
              <a:rPr lang="en-US" dirty="0">
                <a:hlinkClick r:id="rId3"/>
              </a:rPr>
              <a:t>https://toronto.ctvnews.ca/mobile/several-protests-in-support-of</a:t>
            </a:r>
            <a:r>
              <a:rPr lang="en-US" dirty="0">
                <a:hlinkClick r:id="rId3"/>
              </a:rPr>
              <a:t>-</a:t>
            </a:r>
            <a:r>
              <a:rPr lang="en-US" dirty="0">
                <a:hlinkClick r:id="rId3"/>
              </a:rPr>
              <a:t>black-lives-matter-movement-taking-place-in-gta-1.4983062</a:t>
            </a:r>
            <a:r>
              <a:rPr lang="en-US" dirty="0"/>
              <a:t>    </a:t>
            </a:r>
          </a:p>
          <a:p>
            <a:pPr marL="0" indent="0">
              <a:buNone/>
            </a:pPr>
            <a:r>
              <a:rPr lang="en-US" dirty="0"/>
              <a:t>Buchanan. L, </a:t>
            </a:r>
            <a:r>
              <a:rPr lang="en-US" dirty="0" err="1"/>
              <a:t>Quoctrung</a:t>
            </a:r>
            <a:r>
              <a:rPr lang="en-US" dirty="0"/>
              <a:t> Bui and Jugal K. Patel (July 3, 2020). The New York Times. Black Lives Matter May Be the Largest Movement in U.S. History. Retrieved from: </a:t>
            </a:r>
            <a:r>
              <a:rPr lang="en-US" dirty="0">
                <a:hlinkClick r:id="rId4"/>
              </a:rPr>
              <a:t>https://www.nytimes.com/interactive/2020/07/03/us/george-floyd-protests-crowd-size.html</a:t>
            </a:r>
            <a:r>
              <a:rPr lang="en-US" dirty="0"/>
              <a:t> </a:t>
            </a:r>
          </a:p>
          <a:p>
            <a:endParaRPr lang="en-US" dirty="0"/>
          </a:p>
        </p:txBody>
      </p:sp>
    </p:spTree>
    <p:extLst>
      <p:ext uri="{BB962C8B-B14F-4D97-AF65-F5344CB8AC3E}">
        <p14:creationId xmlns:p14="http://schemas.microsoft.com/office/powerpoint/2010/main" val="3451382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2046</Words>
  <Application>Microsoft Office PowerPoint</Application>
  <PresentationFormat>Widescreen</PresentationFormat>
  <Paragraphs>82</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News Media Coverage  Student’s Name  Institution Affiliation  Instructor’s Name  Date of Submission  </vt:lpstr>
      <vt:lpstr>Introduction</vt:lpstr>
      <vt:lpstr>New York Times Coverage</vt:lpstr>
      <vt:lpstr>CTV News Toronto</vt:lpstr>
      <vt:lpstr>Ciencia Puerto Rico Coverage</vt:lpstr>
      <vt:lpstr>Similarities and Differences </vt:lpstr>
      <vt:lpstr>Cont.. </vt:lpstr>
      <vt:lpstr>Cont..</vt:lpstr>
      <vt:lpstr>Perception Before reading the articles</vt:lpstr>
      <vt:lpstr>Perception After reading the Articles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News Media Coverage  Student’s Name  Institution Affiliation  Instructor’s Name  Date of Submission</dc:title>
  <dc:creator>hp</dc:creator>
  <cp:lastModifiedBy>hp</cp:lastModifiedBy>
  <cp:revision>15</cp:revision>
  <dcterms:created xsi:type="dcterms:W3CDTF">2021-01-31T23:16:36Z</dcterms:created>
  <dcterms:modified xsi:type="dcterms:W3CDTF">2021-02-01T02:13:48Z</dcterms:modified>
</cp:coreProperties>
</file>